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5F6B8A-4F51-4ABD-B788-DEF5FE23718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671708F-AF17-4CF1-9A88-704ADE88EC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1E443CD-5926-42B2-A558-51F341D8840C}"/>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5" name="页脚占位符 4">
            <a:extLst>
              <a:ext uri="{FF2B5EF4-FFF2-40B4-BE49-F238E27FC236}">
                <a16:creationId xmlns:a16="http://schemas.microsoft.com/office/drawing/2014/main" id="{139423F5-3CFC-4CDD-AF9B-83DC0C2EFEC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80204DB-07FF-40EA-9D6A-08D66603611F}"/>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1235809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2975BE-547B-451D-AAC6-FF36C1D412F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310E0F6-AE91-4687-9576-07A4DD0BB9F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5885974-5630-4FDE-A864-2AAEC7270DE2}"/>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5" name="页脚占位符 4">
            <a:extLst>
              <a:ext uri="{FF2B5EF4-FFF2-40B4-BE49-F238E27FC236}">
                <a16:creationId xmlns:a16="http://schemas.microsoft.com/office/drawing/2014/main" id="{21544E8E-633A-4AE7-A52A-89758F81C60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4A2A895-092A-4A02-AAD2-A03EA8EFD5CC}"/>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26556859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485074D-50D1-4735-B47F-C39DF06FC15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320DD7E-CB78-4BE0-98DC-BE40F4C8835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63A250C-DC19-4C50-83AB-69D1CBA06DC2}"/>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5" name="页脚占位符 4">
            <a:extLst>
              <a:ext uri="{FF2B5EF4-FFF2-40B4-BE49-F238E27FC236}">
                <a16:creationId xmlns:a16="http://schemas.microsoft.com/office/drawing/2014/main" id="{5A9E1845-1629-4D5E-87EF-69E39EFE914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86B36CD-A204-475B-BC37-AE4EB27A1534}"/>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3331735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49B852-6DC6-45C7-A02A-243A69AA4CA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52C366F-2949-4020-BE86-511B619984F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34B1689-E14B-4CE9-A641-E7275D2A6812}"/>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5" name="页脚占位符 4">
            <a:extLst>
              <a:ext uri="{FF2B5EF4-FFF2-40B4-BE49-F238E27FC236}">
                <a16:creationId xmlns:a16="http://schemas.microsoft.com/office/drawing/2014/main" id="{EFA1BC46-2206-405C-80F6-27AA15F83C4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C0DE313-5055-4E0F-BD6F-4E0DAF2EAB89}"/>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2059998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6D5AED-4ABA-4548-9F36-003DB6D7C2B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CCB4BB3-F4F4-427B-B6EA-BD07146628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1972339-062F-46F0-B57A-FCA5BBA19DFC}"/>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5" name="页脚占位符 4">
            <a:extLst>
              <a:ext uri="{FF2B5EF4-FFF2-40B4-BE49-F238E27FC236}">
                <a16:creationId xmlns:a16="http://schemas.microsoft.com/office/drawing/2014/main" id="{252B71F3-13B8-4695-91CF-599F72275EA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47B73B5-3584-4D0A-8377-B346257953F5}"/>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4193537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1AC557-A1D6-4F2F-9069-3268949D420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DC46E54-01B0-47A6-8538-6B3598FD883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5E98DF0-DB1D-4EF1-9CD5-604661DDF0C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8AE84FD-8794-4CA0-BAB9-5250E894C7E3}"/>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6" name="页脚占位符 5">
            <a:extLst>
              <a:ext uri="{FF2B5EF4-FFF2-40B4-BE49-F238E27FC236}">
                <a16:creationId xmlns:a16="http://schemas.microsoft.com/office/drawing/2014/main" id="{9D3AA9AC-DEDC-4B21-B13A-36F3EF3FE5E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4FC17EC-B32F-4E7E-9C98-347A957A813B}"/>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41693080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C87BA4-C008-43B7-BD3C-FAD25020649F}"/>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EE662C1-46EA-4C25-A2C5-2B88833176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129927F9-EA8A-46FF-B02F-ED92B709B06A}"/>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EB002F3E-9AD5-4473-BCC4-B402CAC46B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C28BDCB-55EA-4E5D-BEBC-8E52D7677E1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4AD6A05-0871-41BC-9E2F-AB47543E7C1A}"/>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8" name="页脚占位符 7">
            <a:extLst>
              <a:ext uri="{FF2B5EF4-FFF2-40B4-BE49-F238E27FC236}">
                <a16:creationId xmlns:a16="http://schemas.microsoft.com/office/drawing/2014/main" id="{0B5FFC56-C419-4CEF-9567-8736493BFC9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43E1DC7E-6AAB-4DC8-9F28-B30D9E24310D}"/>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41108853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9BDF5A-4F56-4A4B-82E7-101D01D2198B}"/>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5E9B2C1-661C-4A32-AAB5-C92F4437D364}"/>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4" name="页脚占位符 3">
            <a:extLst>
              <a:ext uri="{FF2B5EF4-FFF2-40B4-BE49-F238E27FC236}">
                <a16:creationId xmlns:a16="http://schemas.microsoft.com/office/drawing/2014/main" id="{A6BDF061-D402-4273-9936-F41ADA4BF68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3E80EB6-E9AA-40C6-A844-9DE4665A1EFF}"/>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208438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EF3A870-5B73-4D39-A73F-F2620B599796}"/>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3" name="页脚占位符 2">
            <a:extLst>
              <a:ext uri="{FF2B5EF4-FFF2-40B4-BE49-F238E27FC236}">
                <a16:creationId xmlns:a16="http://schemas.microsoft.com/office/drawing/2014/main" id="{600BDE7B-F275-42A4-9642-99810C073B8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F2A50BD-4DB0-4D4F-ADF8-2CAD6480C57E}"/>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239189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5504DE-E3E2-454E-8A94-B90643691F4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CD6773BF-7631-4764-986F-47CA376F33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311B1778-BB5B-4E06-A605-19FBDFB5AA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214D7DA-26B5-4E0E-BF48-156E990B182A}"/>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6" name="页脚占位符 5">
            <a:extLst>
              <a:ext uri="{FF2B5EF4-FFF2-40B4-BE49-F238E27FC236}">
                <a16:creationId xmlns:a16="http://schemas.microsoft.com/office/drawing/2014/main" id="{8512ED5D-9C9C-473F-BCAA-F2894773CDE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90AA119-4892-4294-8114-9B2D79CE1431}"/>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571928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D6CB0D-7C2A-4F38-97C9-D921293B119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4892802-7457-4298-81D7-A077CE74A4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61A95F7-8A8C-4119-8953-97193490C2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8F3BD7F-1EB9-49DB-B7EE-A79B0F9C67C0}"/>
              </a:ext>
            </a:extLst>
          </p:cNvPr>
          <p:cNvSpPr>
            <a:spLocks noGrp="1"/>
          </p:cNvSpPr>
          <p:nvPr>
            <p:ph type="dt" sz="half" idx="10"/>
          </p:nvPr>
        </p:nvSpPr>
        <p:spPr/>
        <p:txBody>
          <a:bodyPr/>
          <a:lstStyle/>
          <a:p>
            <a:fld id="{5A22F79E-0315-4566-9130-94A352E7DDFB}" type="datetimeFigureOut">
              <a:rPr lang="zh-CN" altLang="en-US" smtClean="0"/>
              <a:t>2021/11/17</a:t>
            </a:fld>
            <a:endParaRPr lang="zh-CN" altLang="en-US"/>
          </a:p>
        </p:txBody>
      </p:sp>
      <p:sp>
        <p:nvSpPr>
          <p:cNvPr id="6" name="页脚占位符 5">
            <a:extLst>
              <a:ext uri="{FF2B5EF4-FFF2-40B4-BE49-F238E27FC236}">
                <a16:creationId xmlns:a16="http://schemas.microsoft.com/office/drawing/2014/main" id="{1949B76F-C749-4992-B897-0F0A830F837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EBB6B0F-87F0-4735-8E5C-99077D1040C0}"/>
              </a:ext>
            </a:extLst>
          </p:cNvPr>
          <p:cNvSpPr>
            <a:spLocks noGrp="1"/>
          </p:cNvSpPr>
          <p:nvPr>
            <p:ph type="sldNum" sz="quarter" idx="12"/>
          </p:nvPr>
        </p:nvSpPr>
        <p:spPr/>
        <p:txBody>
          <a:body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3969086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53806AE-279C-4A3F-ABD2-301A33B51E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4F90981-3D6B-41E7-A4E5-9635798080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655CB92-C18A-4B2B-AA4F-3487274218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22F79E-0315-4566-9130-94A352E7DDFB}" type="datetimeFigureOut">
              <a:rPr lang="zh-CN" altLang="en-US" smtClean="0"/>
              <a:t>2021/11/17</a:t>
            </a:fld>
            <a:endParaRPr lang="zh-CN" altLang="en-US"/>
          </a:p>
        </p:txBody>
      </p:sp>
      <p:sp>
        <p:nvSpPr>
          <p:cNvPr id="5" name="页脚占位符 4">
            <a:extLst>
              <a:ext uri="{FF2B5EF4-FFF2-40B4-BE49-F238E27FC236}">
                <a16:creationId xmlns:a16="http://schemas.microsoft.com/office/drawing/2014/main" id="{FA8EE4CD-D180-451F-9E3E-D134C6EB23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26849D6-A731-42A6-B984-B601E11537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0C7BB3-E275-4839-B8C8-9BB89493F0B1}" type="slidenum">
              <a:rPr lang="zh-CN" altLang="en-US" smtClean="0"/>
              <a:t>‹#›</a:t>
            </a:fld>
            <a:endParaRPr lang="zh-CN" altLang="en-US"/>
          </a:p>
        </p:txBody>
      </p:sp>
    </p:spTree>
    <p:extLst>
      <p:ext uri="{BB962C8B-B14F-4D97-AF65-F5344CB8AC3E}">
        <p14:creationId xmlns:p14="http://schemas.microsoft.com/office/powerpoint/2010/main" val="39264101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EE3D45-A8D0-4A1D-922F-9E2546CB35AD}"/>
              </a:ext>
            </a:extLst>
          </p:cNvPr>
          <p:cNvSpPr>
            <a:spLocks noGrp="1"/>
          </p:cNvSpPr>
          <p:nvPr>
            <p:ph type="ctrTitle"/>
          </p:nvPr>
        </p:nvSpPr>
        <p:spPr>
          <a:xfrm>
            <a:off x="1524000" y="1854201"/>
            <a:ext cx="9144000" cy="846662"/>
          </a:xfrm>
        </p:spPr>
        <p:txBody>
          <a:bodyPr>
            <a:normAutofit/>
          </a:bodyPr>
          <a:lstStyle/>
          <a:p>
            <a:r>
              <a:rPr lang="en-US" altLang="zh-CN" sz="3600" b="1" dirty="0">
                <a:latin typeface="微软雅黑" panose="020B0503020204020204" pitchFamily="34" charset="-122"/>
                <a:ea typeface="微软雅黑" panose="020B0503020204020204" pitchFamily="34" charset="-122"/>
              </a:rPr>
              <a:t>Background Elimination</a:t>
            </a:r>
            <a:endParaRPr lang="zh-CN" altLang="en-US" sz="3600" b="1" dirty="0">
              <a:latin typeface="微软雅黑" panose="020B0503020204020204" pitchFamily="34" charset="-122"/>
              <a:ea typeface="微软雅黑" panose="020B0503020204020204" pitchFamily="34" charset="-122"/>
            </a:endParaRPr>
          </a:p>
        </p:txBody>
      </p:sp>
      <p:sp>
        <p:nvSpPr>
          <p:cNvPr id="3" name="副标题 2">
            <a:extLst>
              <a:ext uri="{FF2B5EF4-FFF2-40B4-BE49-F238E27FC236}">
                <a16:creationId xmlns:a16="http://schemas.microsoft.com/office/drawing/2014/main" id="{68B57368-68E1-4C6A-ABDE-BF45C5E3E95E}"/>
              </a:ext>
            </a:extLst>
          </p:cNvPr>
          <p:cNvSpPr>
            <a:spLocks noGrp="1"/>
          </p:cNvSpPr>
          <p:nvPr>
            <p:ph type="subTitle" idx="1"/>
          </p:nvPr>
        </p:nvSpPr>
        <p:spPr/>
        <p:txBody>
          <a:bodyPr/>
          <a:lstStyle/>
          <a:p>
            <a:pPr>
              <a:spcBef>
                <a:spcPct val="0"/>
              </a:spcBef>
            </a:pPr>
            <a:r>
              <a:rPr lang="en-US" altLang="zh-CN" dirty="0">
                <a:latin typeface="微软雅黑" panose="020B0503020204020204" pitchFamily="34" charset="-122"/>
                <a:ea typeface="微软雅黑" panose="020B0503020204020204" pitchFamily="34" charset="-122"/>
                <a:cs typeface="+mj-cs"/>
              </a:rPr>
              <a:t>Building 3D scenes from 2D images using ML algorithms</a:t>
            </a:r>
          </a:p>
          <a:p>
            <a:endParaRPr lang="zh-CN" altLang="en-US" dirty="0"/>
          </a:p>
        </p:txBody>
      </p:sp>
    </p:spTree>
    <p:extLst>
      <p:ext uri="{BB962C8B-B14F-4D97-AF65-F5344CB8AC3E}">
        <p14:creationId xmlns:p14="http://schemas.microsoft.com/office/powerpoint/2010/main" val="3999289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AB5A2E-CFCF-4BDF-B2AE-C47F9C63C394}"/>
              </a:ext>
            </a:extLst>
          </p:cNvPr>
          <p:cNvSpPr>
            <a:spLocks noGrp="1"/>
          </p:cNvSpPr>
          <p:nvPr>
            <p:ph type="title"/>
          </p:nvPr>
        </p:nvSpPr>
        <p:spPr>
          <a:xfrm>
            <a:off x="838200" y="417250"/>
            <a:ext cx="10515600" cy="625368"/>
          </a:xfrm>
        </p:spPr>
        <p:txBody>
          <a:bodyPr>
            <a:normAutofit fontScale="90000"/>
          </a:bodyPr>
          <a:lstStyle/>
          <a:p>
            <a:r>
              <a:rPr lang="en-US" altLang="zh-CN" sz="4000" b="1" dirty="0">
                <a:latin typeface="微软雅黑" panose="020B0503020204020204" pitchFamily="34" charset="-122"/>
                <a:ea typeface="微软雅黑" panose="020B0503020204020204" pitchFamily="34" charset="-122"/>
              </a:rPr>
              <a:t>Final Goal</a:t>
            </a:r>
            <a:endParaRPr lang="zh-CN" altLang="en-US" sz="4000" b="1" dirty="0">
              <a:latin typeface="微软雅黑" panose="020B0503020204020204" pitchFamily="34" charset="-122"/>
              <a:ea typeface="微软雅黑" panose="020B0503020204020204" pitchFamily="34" charset="-122"/>
            </a:endParaRPr>
          </a:p>
        </p:txBody>
      </p:sp>
      <p:sp>
        <p:nvSpPr>
          <p:cNvPr id="4" name="副标题 2">
            <a:extLst>
              <a:ext uri="{FF2B5EF4-FFF2-40B4-BE49-F238E27FC236}">
                <a16:creationId xmlns:a16="http://schemas.microsoft.com/office/drawing/2014/main" id="{FDAA9A76-74A6-4DF0-A051-CBF6FB765F07}"/>
              </a:ext>
            </a:extLst>
          </p:cNvPr>
          <p:cNvSpPr txBox="1">
            <a:spLocks/>
          </p:cNvSpPr>
          <p:nvPr/>
        </p:nvSpPr>
        <p:spPr>
          <a:xfrm>
            <a:off x="838199" y="1302721"/>
            <a:ext cx="9939291" cy="6253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0"/>
              </a:spcBef>
            </a:pPr>
            <a:r>
              <a:rPr lang="en-US" altLang="zh-CN" sz="2000" b="0" i="0" dirty="0">
                <a:effectLst/>
                <a:latin typeface="微软雅黑" panose="020B0503020204020204" pitchFamily="34" charset="-122"/>
                <a:ea typeface="微软雅黑" panose="020B0503020204020204" pitchFamily="34" charset="-122"/>
              </a:rPr>
              <a:t>Develop a tool which can turn several 2d images of an object into a 3d model</a:t>
            </a:r>
            <a:endParaRPr lang="zh-CN" altLang="en-US" sz="2000" dirty="0">
              <a:latin typeface="微软雅黑" panose="020B0503020204020204" pitchFamily="34" charset="-122"/>
              <a:ea typeface="微软雅黑" panose="020B0503020204020204" pitchFamily="34" charset="-122"/>
            </a:endParaRPr>
          </a:p>
        </p:txBody>
      </p:sp>
      <p:sp>
        <p:nvSpPr>
          <p:cNvPr id="5" name="标题 1">
            <a:extLst>
              <a:ext uri="{FF2B5EF4-FFF2-40B4-BE49-F238E27FC236}">
                <a16:creationId xmlns:a16="http://schemas.microsoft.com/office/drawing/2014/main" id="{DFCD9E5B-6BDD-42F9-AB6D-F05623B54F06}"/>
              </a:ext>
            </a:extLst>
          </p:cNvPr>
          <p:cNvSpPr txBox="1">
            <a:spLocks/>
          </p:cNvSpPr>
          <p:nvPr/>
        </p:nvSpPr>
        <p:spPr>
          <a:xfrm>
            <a:off x="838200" y="2339570"/>
            <a:ext cx="10515600" cy="625368"/>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b="1" dirty="0">
                <a:latin typeface="微软雅黑" panose="020B0503020204020204" pitchFamily="34" charset="-122"/>
                <a:ea typeface="微软雅黑" panose="020B0503020204020204" pitchFamily="34" charset="-122"/>
              </a:rPr>
              <a:t>Problem in Sprint 2</a:t>
            </a:r>
            <a:endParaRPr lang="zh-CN" altLang="en-US" sz="4000" b="1" dirty="0">
              <a:latin typeface="微软雅黑" panose="020B0503020204020204" pitchFamily="34" charset="-122"/>
              <a:ea typeface="微软雅黑" panose="020B0503020204020204" pitchFamily="34" charset="-122"/>
            </a:endParaRPr>
          </a:p>
        </p:txBody>
      </p:sp>
      <p:sp>
        <p:nvSpPr>
          <p:cNvPr id="6" name="副标题 2">
            <a:extLst>
              <a:ext uri="{FF2B5EF4-FFF2-40B4-BE49-F238E27FC236}">
                <a16:creationId xmlns:a16="http://schemas.microsoft.com/office/drawing/2014/main" id="{2FAFFB10-8AB7-4C2E-993A-F056619E4F88}"/>
              </a:ext>
            </a:extLst>
          </p:cNvPr>
          <p:cNvSpPr txBox="1">
            <a:spLocks/>
          </p:cNvSpPr>
          <p:nvPr/>
        </p:nvSpPr>
        <p:spPr>
          <a:xfrm>
            <a:off x="838199" y="3225041"/>
            <a:ext cx="9939291" cy="6253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0"/>
              </a:spcBef>
            </a:pPr>
            <a:r>
              <a:rPr lang="en-US" altLang="zh-CN" sz="2000" b="0" i="0" dirty="0" err="1">
                <a:effectLst/>
                <a:latin typeface="微软雅黑" panose="020B0503020204020204" pitchFamily="34" charset="-122"/>
                <a:ea typeface="微软雅黑" panose="020B0503020204020204" pitchFamily="34" charset="-122"/>
              </a:rPr>
              <a:t>MVSNet</a:t>
            </a:r>
            <a:r>
              <a:rPr lang="en-US" altLang="zh-CN" sz="2000" b="0" i="0" dirty="0">
                <a:effectLst/>
                <a:latin typeface="微软雅黑" panose="020B0503020204020204" pitchFamily="34" charset="-122"/>
                <a:ea typeface="微软雅黑" panose="020B0503020204020204" pitchFamily="34" charset="-122"/>
              </a:rPr>
              <a:t> cannot eliminate background disturbance effectively. </a:t>
            </a:r>
            <a:endParaRPr lang="zh-CN" altLang="en-US" sz="2000" dirty="0">
              <a:latin typeface="微软雅黑" panose="020B0503020204020204" pitchFamily="34" charset="-122"/>
              <a:ea typeface="微软雅黑" panose="020B0503020204020204" pitchFamily="34" charset="-122"/>
            </a:endParaRPr>
          </a:p>
        </p:txBody>
      </p:sp>
      <p:sp>
        <p:nvSpPr>
          <p:cNvPr id="7" name="标题 1">
            <a:extLst>
              <a:ext uri="{FF2B5EF4-FFF2-40B4-BE49-F238E27FC236}">
                <a16:creationId xmlns:a16="http://schemas.microsoft.com/office/drawing/2014/main" id="{8C7189D2-B3F2-49BC-80D5-B3DC542B8FF2}"/>
              </a:ext>
            </a:extLst>
          </p:cNvPr>
          <p:cNvSpPr txBox="1">
            <a:spLocks/>
          </p:cNvSpPr>
          <p:nvPr/>
        </p:nvSpPr>
        <p:spPr>
          <a:xfrm>
            <a:off x="838200" y="4110512"/>
            <a:ext cx="10515600" cy="625368"/>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b="1" dirty="0">
                <a:latin typeface="微软雅黑" panose="020B0503020204020204" pitchFamily="34" charset="-122"/>
                <a:ea typeface="微软雅黑" panose="020B0503020204020204" pitchFamily="34" charset="-122"/>
              </a:rPr>
              <a:t>Solution</a:t>
            </a:r>
            <a:endParaRPr lang="zh-CN" altLang="en-US" sz="4000" b="1" dirty="0">
              <a:latin typeface="微软雅黑" panose="020B0503020204020204" pitchFamily="34" charset="-122"/>
              <a:ea typeface="微软雅黑" panose="020B0503020204020204" pitchFamily="34" charset="-122"/>
            </a:endParaRPr>
          </a:p>
        </p:txBody>
      </p:sp>
      <p:sp>
        <p:nvSpPr>
          <p:cNvPr id="8" name="副标题 2">
            <a:extLst>
              <a:ext uri="{FF2B5EF4-FFF2-40B4-BE49-F238E27FC236}">
                <a16:creationId xmlns:a16="http://schemas.microsoft.com/office/drawing/2014/main" id="{E41CCBBC-04C7-4967-BE1B-4FA187F135AA}"/>
              </a:ext>
            </a:extLst>
          </p:cNvPr>
          <p:cNvSpPr txBox="1">
            <a:spLocks/>
          </p:cNvSpPr>
          <p:nvPr/>
        </p:nvSpPr>
        <p:spPr>
          <a:xfrm>
            <a:off x="838198" y="4995983"/>
            <a:ext cx="9939291" cy="6253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0"/>
              </a:spcBef>
            </a:pPr>
            <a:r>
              <a:rPr lang="en-US" altLang="zh-CN" sz="2000" b="0" i="0" dirty="0">
                <a:effectLst/>
                <a:latin typeface="微软雅黑" panose="020B0503020204020204" pitchFamily="34" charset="-122"/>
                <a:ea typeface="微软雅黑" panose="020B0503020204020204" pitchFamily="34" charset="-122"/>
              </a:rPr>
              <a:t>Eliminate background befor</a:t>
            </a:r>
            <a:r>
              <a:rPr lang="en-US" altLang="zh-CN" sz="2000" dirty="0">
                <a:latin typeface="微软雅黑" panose="020B0503020204020204" pitchFamily="34" charset="-122"/>
                <a:ea typeface="微软雅黑" panose="020B0503020204020204" pitchFamily="34" charset="-122"/>
              </a:rPr>
              <a:t>e reconstruct 3d models</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75129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3F7CA082-60F0-44E7-BEE9-668AA26B6975}"/>
              </a:ext>
            </a:extLst>
          </p:cNvPr>
          <p:cNvPicPr>
            <a:picLocks noChangeAspect="1"/>
          </p:cNvPicPr>
          <p:nvPr/>
        </p:nvPicPr>
        <p:blipFill rotWithShape="1">
          <a:blip r:embed="rId2"/>
          <a:srcRect l="21565" t="8201" r="4675" b="63403"/>
          <a:stretch/>
        </p:blipFill>
        <p:spPr>
          <a:xfrm>
            <a:off x="6361222" y="2674398"/>
            <a:ext cx="5220070" cy="1509203"/>
          </a:xfrm>
          <a:prstGeom prst="rect">
            <a:avLst/>
          </a:prstGeom>
        </p:spPr>
      </p:pic>
      <p:sp>
        <p:nvSpPr>
          <p:cNvPr id="6" name="标题 1">
            <a:extLst>
              <a:ext uri="{FF2B5EF4-FFF2-40B4-BE49-F238E27FC236}">
                <a16:creationId xmlns:a16="http://schemas.microsoft.com/office/drawing/2014/main" id="{DC2BC510-E8E3-4204-BDF5-0C9B6B94C600}"/>
              </a:ext>
            </a:extLst>
          </p:cNvPr>
          <p:cNvSpPr>
            <a:spLocks noGrp="1"/>
          </p:cNvSpPr>
          <p:nvPr>
            <p:ph type="title"/>
          </p:nvPr>
        </p:nvSpPr>
        <p:spPr>
          <a:xfrm>
            <a:off x="838200" y="417250"/>
            <a:ext cx="10515600" cy="625368"/>
          </a:xfrm>
        </p:spPr>
        <p:txBody>
          <a:bodyPr>
            <a:normAutofit fontScale="90000"/>
          </a:bodyPr>
          <a:lstStyle/>
          <a:p>
            <a:r>
              <a:rPr lang="en-US" altLang="zh-CN" sz="4000" b="1" dirty="0">
                <a:latin typeface="微软雅黑" panose="020B0503020204020204" pitchFamily="34" charset="-122"/>
                <a:ea typeface="微软雅黑" panose="020B0503020204020204" pitchFamily="34" charset="-122"/>
              </a:rPr>
              <a:t>Performance</a:t>
            </a:r>
            <a:endParaRPr lang="zh-CN" altLang="en-US" sz="4000" b="1" dirty="0">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DC2795DF-B26E-4B5F-88CC-589478A92E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7188" y="1522519"/>
            <a:ext cx="2433592" cy="3244789"/>
          </a:xfrm>
          <a:prstGeom prst="rect">
            <a:avLst/>
          </a:prstGeom>
        </p:spPr>
      </p:pic>
      <p:pic>
        <p:nvPicPr>
          <p:cNvPr id="10" name="图片 9">
            <a:extLst>
              <a:ext uri="{FF2B5EF4-FFF2-40B4-BE49-F238E27FC236}">
                <a16:creationId xmlns:a16="http://schemas.microsoft.com/office/drawing/2014/main" id="{4E52EF0E-AF7B-473E-81AF-CDE041E4E7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3595" y="1522518"/>
            <a:ext cx="2433593" cy="3244790"/>
          </a:xfrm>
          <a:prstGeom prst="rect">
            <a:avLst/>
          </a:prstGeom>
        </p:spPr>
      </p:pic>
      <p:sp>
        <p:nvSpPr>
          <p:cNvPr id="11" name="文本框 10">
            <a:extLst>
              <a:ext uri="{FF2B5EF4-FFF2-40B4-BE49-F238E27FC236}">
                <a16:creationId xmlns:a16="http://schemas.microsoft.com/office/drawing/2014/main" id="{9C530EFE-A9ED-455B-9179-F7236C708D7D}"/>
              </a:ext>
            </a:extLst>
          </p:cNvPr>
          <p:cNvSpPr txBox="1"/>
          <p:nvPr/>
        </p:nvSpPr>
        <p:spPr>
          <a:xfrm>
            <a:off x="2775864" y="4877876"/>
            <a:ext cx="1242648" cy="369332"/>
          </a:xfrm>
          <a:prstGeom prst="rect">
            <a:avLst/>
          </a:prstGeom>
          <a:noFill/>
        </p:spPr>
        <p:txBody>
          <a:bodyPr wrap="none" rtlCol="0">
            <a:spAutoFit/>
          </a:bodyPr>
          <a:lstStyle/>
          <a:p>
            <a:r>
              <a:rPr lang="en-US" altLang="zh-CN" dirty="0">
                <a:latin typeface="Times New Roman" panose="02020603050405020304" pitchFamily="18" charset="0"/>
                <a:cs typeface="Times New Roman" panose="02020603050405020304" pitchFamily="18" charset="0"/>
              </a:rPr>
              <a:t>Remove.bg</a:t>
            </a:r>
            <a:endParaRPr lang="zh-CN" altLang="en-US"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4EBF5F5C-8E51-4086-9E7D-C3A4B6C66AA7}"/>
              </a:ext>
            </a:extLst>
          </p:cNvPr>
          <p:cNvSpPr txBox="1"/>
          <p:nvPr/>
        </p:nvSpPr>
        <p:spPr>
          <a:xfrm>
            <a:off x="6452105" y="4462377"/>
            <a:ext cx="5129187" cy="830997"/>
          </a:xfrm>
          <a:prstGeom prst="rect">
            <a:avLst/>
          </a:prstGeom>
          <a:noFill/>
        </p:spPr>
        <p:txBody>
          <a:bodyPr wrap="square" rtlCol="0">
            <a:spAutoFit/>
          </a:bodyPr>
          <a:lstStyle/>
          <a:p>
            <a:r>
              <a:rPr lang="en-US" altLang="zh-CN" sz="1200" dirty="0">
                <a:latin typeface="Times New Roman" panose="02020603050405020304" pitchFamily="18" charset="0"/>
                <a:cs typeface="Times New Roman" panose="02020603050405020304" pitchFamily="18" charset="0"/>
              </a:rPr>
              <a:t>U. </a:t>
            </a:r>
            <a:r>
              <a:rPr lang="en-US" altLang="zh-CN" sz="1200" dirty="0" err="1">
                <a:latin typeface="Times New Roman" panose="02020603050405020304" pitchFamily="18" charset="0"/>
                <a:cs typeface="Times New Roman" panose="02020603050405020304" pitchFamily="18" charset="0"/>
              </a:rPr>
              <a:t>Erkut</a:t>
            </a:r>
            <a:r>
              <a:rPr lang="en-US" altLang="zh-CN" sz="1200" dirty="0">
                <a:latin typeface="Times New Roman" panose="02020603050405020304" pitchFamily="18" charset="0"/>
                <a:cs typeface="Times New Roman" panose="02020603050405020304" pitchFamily="18" charset="0"/>
              </a:rPr>
              <a:t>, F. </a:t>
            </a:r>
            <a:r>
              <a:rPr lang="en-US" altLang="zh-CN" sz="1200" dirty="0" err="1">
                <a:latin typeface="Times New Roman" panose="02020603050405020304" pitchFamily="18" charset="0"/>
                <a:cs typeface="Times New Roman" panose="02020603050405020304" pitchFamily="18" charset="0"/>
              </a:rPr>
              <a:t>Bostancıoğlu</a:t>
            </a:r>
            <a:r>
              <a:rPr lang="en-US" altLang="zh-CN" sz="1200" dirty="0">
                <a:latin typeface="Times New Roman" panose="02020603050405020304" pitchFamily="18" charset="0"/>
                <a:cs typeface="Times New Roman" panose="02020603050405020304" pitchFamily="18" charset="0"/>
              </a:rPr>
              <a:t>, M. </a:t>
            </a:r>
            <a:r>
              <a:rPr lang="en-US" altLang="zh-CN" sz="1200" dirty="0" err="1">
                <a:latin typeface="Times New Roman" panose="02020603050405020304" pitchFamily="18" charset="0"/>
                <a:cs typeface="Times New Roman" panose="02020603050405020304" pitchFamily="18" charset="0"/>
              </a:rPr>
              <a:t>Erten</a:t>
            </a:r>
            <a:r>
              <a:rPr lang="en-US" altLang="zh-CN" sz="1200" dirty="0">
                <a:latin typeface="Times New Roman" panose="02020603050405020304" pitchFamily="18" charset="0"/>
                <a:cs typeface="Times New Roman" panose="02020603050405020304" pitchFamily="18" charset="0"/>
              </a:rPr>
              <a:t>, A. M. </a:t>
            </a:r>
            <a:r>
              <a:rPr lang="en-US" altLang="zh-CN" sz="1200" dirty="0" err="1">
                <a:latin typeface="Times New Roman" panose="02020603050405020304" pitchFamily="18" charset="0"/>
                <a:cs typeface="Times New Roman" panose="02020603050405020304" pitchFamily="18" charset="0"/>
              </a:rPr>
              <a:t>Özbayoğlu</a:t>
            </a:r>
            <a:r>
              <a:rPr lang="en-US" altLang="zh-CN" sz="1200" dirty="0">
                <a:latin typeface="Times New Roman" panose="02020603050405020304" pitchFamily="18" charset="0"/>
                <a:cs typeface="Times New Roman" panose="02020603050405020304" pitchFamily="18" charset="0"/>
              </a:rPr>
              <a:t> and E. </a:t>
            </a:r>
            <a:r>
              <a:rPr lang="en-US" altLang="zh-CN" sz="1200" dirty="0" err="1">
                <a:latin typeface="Times New Roman" panose="02020603050405020304" pitchFamily="18" charset="0"/>
                <a:cs typeface="Times New Roman" panose="02020603050405020304" pitchFamily="18" charset="0"/>
              </a:rPr>
              <a:t>Solak</a:t>
            </a:r>
            <a:r>
              <a:rPr lang="en-US" altLang="zh-CN" sz="1200" dirty="0">
                <a:latin typeface="Times New Roman" panose="02020603050405020304" pitchFamily="18" charset="0"/>
                <a:cs typeface="Times New Roman" panose="02020603050405020304" pitchFamily="18" charset="0"/>
              </a:rPr>
              <a:t>, "HSV Color Histogram Based Image Retrieval with Background Elimination," 2019 1st International Informatics and Software Engineering Conference (UBMYK), 2019, pp. 1-5, </a:t>
            </a:r>
            <a:r>
              <a:rPr lang="en-US" altLang="zh-CN" sz="1200" dirty="0" err="1">
                <a:latin typeface="Times New Roman" panose="02020603050405020304" pitchFamily="18" charset="0"/>
                <a:cs typeface="Times New Roman" panose="02020603050405020304" pitchFamily="18" charset="0"/>
              </a:rPr>
              <a:t>doi</a:t>
            </a:r>
            <a:r>
              <a:rPr lang="en-US" altLang="zh-CN" sz="1200" dirty="0">
                <a:latin typeface="Times New Roman" panose="02020603050405020304" pitchFamily="18" charset="0"/>
                <a:cs typeface="Times New Roman" panose="02020603050405020304" pitchFamily="18" charset="0"/>
              </a:rPr>
              <a:t>: 10.1109/UBMYK48245.2019.8965513.</a:t>
            </a:r>
            <a:endParaRPr lang="zh-CN" alt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840027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696AC74C-8A9F-4DEA-9853-75D0C1FAA17D}"/>
              </a:ext>
            </a:extLst>
          </p:cNvPr>
          <p:cNvSpPr>
            <a:spLocks noGrp="1"/>
          </p:cNvSpPr>
          <p:nvPr>
            <p:ph type="title"/>
          </p:nvPr>
        </p:nvSpPr>
        <p:spPr>
          <a:xfrm>
            <a:off x="838200" y="417250"/>
            <a:ext cx="10515600" cy="625368"/>
          </a:xfrm>
        </p:spPr>
        <p:txBody>
          <a:bodyPr>
            <a:normAutofit fontScale="90000"/>
          </a:bodyPr>
          <a:lstStyle/>
          <a:p>
            <a:r>
              <a:rPr lang="en-US" altLang="zh-CN" sz="4000" b="1" dirty="0">
                <a:latin typeface="微软雅黑" panose="020B0503020204020204" pitchFamily="34" charset="-122"/>
                <a:ea typeface="微软雅黑" panose="020B0503020204020204" pitchFamily="34" charset="-122"/>
              </a:rPr>
              <a:t>Method</a:t>
            </a:r>
            <a:endParaRPr lang="zh-CN" altLang="en-US" sz="4000" b="1" dirty="0">
              <a:latin typeface="微软雅黑" panose="020B0503020204020204" pitchFamily="34" charset="-122"/>
              <a:ea typeface="微软雅黑" panose="020B0503020204020204" pitchFamily="34" charset="-122"/>
            </a:endParaRPr>
          </a:p>
        </p:txBody>
      </p:sp>
      <p:sp>
        <p:nvSpPr>
          <p:cNvPr id="5" name="副标题 2">
            <a:extLst>
              <a:ext uri="{FF2B5EF4-FFF2-40B4-BE49-F238E27FC236}">
                <a16:creationId xmlns:a16="http://schemas.microsoft.com/office/drawing/2014/main" id="{09469B57-F4D6-49E9-8653-AEC9B97B2366}"/>
              </a:ext>
            </a:extLst>
          </p:cNvPr>
          <p:cNvSpPr txBox="1">
            <a:spLocks/>
          </p:cNvSpPr>
          <p:nvPr/>
        </p:nvSpPr>
        <p:spPr>
          <a:xfrm>
            <a:off x="545237" y="1042618"/>
            <a:ext cx="6246180" cy="6253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0"/>
              </a:spcBef>
            </a:pPr>
            <a:r>
              <a:rPr lang="en-US" altLang="zh-CN" sz="2000" b="0" i="0" dirty="0">
                <a:effectLst/>
                <a:latin typeface="微软雅黑" panose="020B0503020204020204" pitchFamily="34" charset="-122"/>
                <a:ea typeface="微软雅黑" panose="020B0503020204020204" pitchFamily="34" charset="-122"/>
              </a:rPr>
              <a:t>HSV Color Histogram Based Image Retrieval</a:t>
            </a:r>
            <a:endParaRPr lang="zh-CN" altLang="en-US" sz="20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24EA8C0A-365A-48FC-AEFE-95B97A1312E2}"/>
              </a:ext>
            </a:extLst>
          </p:cNvPr>
          <p:cNvSpPr txBox="1"/>
          <p:nvPr/>
        </p:nvSpPr>
        <p:spPr>
          <a:xfrm>
            <a:off x="545237" y="1361198"/>
            <a:ext cx="4328604" cy="2800767"/>
          </a:xfrm>
          <a:prstGeom prst="rect">
            <a:avLst/>
          </a:prstGeom>
          <a:noFill/>
        </p:spPr>
        <p:txBody>
          <a:bodyPr wrap="square" rtlCol="0">
            <a:spAutoFit/>
          </a:bodyPr>
          <a:lstStyle/>
          <a:p>
            <a:pPr algn="just"/>
            <a:r>
              <a:rPr lang="en-US" altLang="zh-CN" sz="1600" kern="100" dirty="0">
                <a:effectLst/>
                <a:latin typeface="Times New Roman" panose="02020603050405020304" pitchFamily="18" charset="0"/>
                <a:ea typeface="等线" panose="02010600030101010101" pitchFamily="2" charset="-122"/>
                <a:cs typeface="Times New Roman" panose="02020603050405020304" pitchFamily="18" charset="0"/>
              </a:rPr>
              <a:t>The Hue/Saturation/Value model was created by A. R. Smith [16] in 1978. It is based on such intuitive color characteristics as tint, shade and tone (or family, purity and intensity). The coordinate system is cylindrical, and the colors are defined inside a </a:t>
            </a:r>
            <a:r>
              <a:rPr lang="en-US" altLang="zh-CN" sz="1600" kern="100" dirty="0" err="1">
                <a:effectLst/>
                <a:latin typeface="Times New Roman" panose="02020603050405020304" pitchFamily="18" charset="0"/>
                <a:ea typeface="等线" panose="02010600030101010101" pitchFamily="2" charset="-122"/>
                <a:cs typeface="Times New Roman" panose="02020603050405020304" pitchFamily="18" charset="0"/>
              </a:rPr>
              <a:t>hexcone</a:t>
            </a:r>
            <a:r>
              <a:rPr lang="en-US" altLang="zh-CN" sz="1600" kern="100" dirty="0">
                <a:effectLst/>
                <a:latin typeface="Times New Roman" panose="02020603050405020304" pitchFamily="18" charset="0"/>
                <a:ea typeface="等线" panose="02010600030101010101" pitchFamily="2" charset="-122"/>
                <a:cs typeface="Times New Roman" panose="02020603050405020304" pitchFamily="18" charset="0"/>
              </a:rPr>
              <a:t>. The hue value H runs from 0 to 360o. The saturation S is the degree of strength or purity and is from 0 to 1. Purity is how much white is added to the color, so S=1 makes the purest color (no white). Brightness V also ranges from 0 to 1, where 0 is the black. </a:t>
            </a:r>
            <a:endParaRPr lang="zh-CN" altLang="zh-CN" sz="1600" kern="100" dirty="0">
              <a:effectLst/>
              <a:latin typeface="Times New Roman" panose="02020603050405020304" pitchFamily="18" charset="0"/>
              <a:ea typeface="等线" panose="02010600030101010101" pitchFamily="2" charset="-122"/>
              <a:cs typeface="Times New Roman" panose="02020603050405020304" pitchFamily="18" charset="0"/>
            </a:endParaRPr>
          </a:p>
        </p:txBody>
      </p:sp>
      <p:sp>
        <p:nvSpPr>
          <p:cNvPr id="8" name="文本框 7">
            <a:extLst>
              <a:ext uri="{FF2B5EF4-FFF2-40B4-BE49-F238E27FC236}">
                <a16:creationId xmlns:a16="http://schemas.microsoft.com/office/drawing/2014/main" id="{F3772F4A-C55B-4DC1-8953-2227E95E095D}"/>
              </a:ext>
            </a:extLst>
          </p:cNvPr>
          <p:cNvSpPr txBox="1"/>
          <p:nvPr/>
        </p:nvSpPr>
        <p:spPr>
          <a:xfrm>
            <a:off x="576309" y="4350387"/>
            <a:ext cx="4266460" cy="2092881"/>
          </a:xfrm>
          <a:prstGeom prst="rect">
            <a:avLst/>
          </a:prstGeom>
          <a:noFill/>
        </p:spPr>
        <p:txBody>
          <a:bodyPr wrap="square" rtlCol="0">
            <a:spAutoFit/>
          </a:bodyPr>
          <a:lstStyle/>
          <a:p>
            <a:pPr algn="just"/>
            <a:r>
              <a:rPr lang="en-US" altLang="zh-CN" sz="1600" kern="100" dirty="0">
                <a:latin typeface="Times New Roman" panose="02020603050405020304" pitchFamily="18" charset="0"/>
                <a:ea typeface="等线" panose="02010600030101010101" pitchFamily="2" charset="-122"/>
                <a:cs typeface="Times New Roman" panose="02020603050405020304" pitchFamily="18" charset="0"/>
              </a:rPr>
              <a:t>They have used an image database of 1000 images with different characteristics and obtained their color histograms in the HSV color space. The software also allowed the user to select the number of images to be searched and display the retrieved images sorted in the descending order of similarity. </a:t>
            </a:r>
            <a:endParaRPr lang="zh-CN" altLang="zh-CN" sz="1600" kern="100" dirty="0">
              <a:latin typeface="Times New Roman" panose="02020603050405020304" pitchFamily="18" charset="0"/>
              <a:ea typeface="等线" panose="02010600030101010101" pitchFamily="2" charset="-122"/>
              <a:cs typeface="Times New Roman" panose="02020603050405020304" pitchFamily="18" charset="0"/>
            </a:endParaRPr>
          </a:p>
          <a:p>
            <a:endParaRPr lang="zh-CN" altLang="en-US" dirty="0"/>
          </a:p>
        </p:txBody>
      </p:sp>
      <p:sp>
        <p:nvSpPr>
          <p:cNvPr id="9" name="文本框 8">
            <a:extLst>
              <a:ext uri="{FF2B5EF4-FFF2-40B4-BE49-F238E27FC236}">
                <a16:creationId xmlns:a16="http://schemas.microsoft.com/office/drawing/2014/main" id="{3C001E43-82C2-4596-81B4-7A9BC7A9C402}"/>
              </a:ext>
            </a:extLst>
          </p:cNvPr>
          <p:cNvSpPr txBox="1"/>
          <p:nvPr/>
        </p:nvSpPr>
        <p:spPr>
          <a:xfrm>
            <a:off x="6791417" y="1355302"/>
            <a:ext cx="5282214" cy="4770537"/>
          </a:xfrm>
          <a:prstGeom prst="rect">
            <a:avLst/>
          </a:prstGeom>
          <a:noFill/>
        </p:spPr>
        <p:txBody>
          <a:bodyPr wrap="square" rtlCol="0">
            <a:spAutoFit/>
          </a:bodyPr>
          <a:lstStyle/>
          <a:p>
            <a:pPr algn="just"/>
            <a:r>
              <a:rPr lang="en-US" altLang="zh-CN" sz="1600" kern="100" dirty="0">
                <a:latin typeface="Times New Roman" panose="02020603050405020304" pitchFamily="18" charset="0"/>
                <a:ea typeface="等线" panose="02010600030101010101" pitchFamily="2" charset="-122"/>
                <a:cs typeface="Times New Roman" panose="02020603050405020304" pitchFamily="18" charset="0"/>
              </a:rPr>
              <a:t>This algorithm uses the H-component of the HSV histogram and goes through the histogram to find peaks that indicate dominant colors throughout the image. When the peak is detected, a threshold level is set depending on the peak value, a typical value is %10 of the peak value. The cutoff colors from both sides of the peak are detected by extending to both sides until the histogram value goes below the threshold level. Also another criteria depends on the histogram integral within the chosen interval which must be above a specified threshold to be qualified as a peak. The selected peaks and their cutoff colors are ordered according to their histogram integrals from highest to lowest. As a result, the first peak provided by the algorithm is assumed to belong to the background, since it has the most dominant colors of the image. To retrieve only the foreground information, background is eliminated from the image from the cutoff points. If other peaks are detected by the algorithm, not only the background is eliminated, but any colors that remain outside the non-dominant peaks are also eliminated. </a:t>
            </a:r>
            <a:endParaRPr lang="zh-CN" altLang="zh-CN" sz="1600" kern="100" dirty="0">
              <a:latin typeface="Times New Roman" panose="02020603050405020304" pitchFamily="18" charset="0"/>
              <a:ea typeface="等线" panose="02010600030101010101" pitchFamily="2" charset="-122"/>
              <a:cs typeface="Times New Roman" panose="02020603050405020304" pitchFamily="18" charset="0"/>
            </a:endParaRPr>
          </a:p>
        </p:txBody>
      </p:sp>
      <p:pic>
        <p:nvPicPr>
          <p:cNvPr id="3" name="图片 2">
            <a:extLst>
              <a:ext uri="{FF2B5EF4-FFF2-40B4-BE49-F238E27FC236}">
                <a16:creationId xmlns:a16="http://schemas.microsoft.com/office/drawing/2014/main" id="{931B4B05-3820-4D8F-BD29-40C496D5784B}"/>
              </a:ext>
            </a:extLst>
          </p:cNvPr>
          <p:cNvPicPr>
            <a:picLocks noChangeAspect="1"/>
          </p:cNvPicPr>
          <p:nvPr/>
        </p:nvPicPr>
        <p:blipFill>
          <a:blip r:embed="rId2"/>
          <a:stretch>
            <a:fillRect/>
          </a:stretch>
        </p:blipFill>
        <p:spPr>
          <a:xfrm>
            <a:off x="545237" y="4277989"/>
            <a:ext cx="4829175" cy="1847850"/>
          </a:xfrm>
          <a:prstGeom prst="rect">
            <a:avLst/>
          </a:prstGeom>
        </p:spPr>
      </p:pic>
    </p:spTree>
    <p:extLst>
      <p:ext uri="{BB962C8B-B14F-4D97-AF65-F5344CB8AC3E}">
        <p14:creationId xmlns:p14="http://schemas.microsoft.com/office/powerpoint/2010/main" val="2897500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35E4FF97-E3E5-492F-9314-768939694BBC}"/>
              </a:ext>
            </a:extLst>
          </p:cNvPr>
          <p:cNvSpPr>
            <a:spLocks noGrp="1"/>
          </p:cNvSpPr>
          <p:nvPr>
            <p:ph type="title"/>
          </p:nvPr>
        </p:nvSpPr>
        <p:spPr>
          <a:xfrm>
            <a:off x="838200" y="417250"/>
            <a:ext cx="10515600" cy="625368"/>
          </a:xfrm>
        </p:spPr>
        <p:txBody>
          <a:bodyPr>
            <a:normAutofit fontScale="90000"/>
          </a:bodyPr>
          <a:lstStyle/>
          <a:p>
            <a:r>
              <a:rPr lang="en-US" altLang="zh-CN" sz="4000" b="1" dirty="0">
                <a:latin typeface="微软雅黑" panose="020B0503020204020204" pitchFamily="34" charset="-122"/>
                <a:ea typeface="微软雅黑" panose="020B0503020204020204" pitchFamily="34" charset="-122"/>
              </a:rPr>
              <a:t>Method</a:t>
            </a:r>
            <a:endParaRPr lang="zh-CN" altLang="en-US" sz="4000" b="1" dirty="0">
              <a:latin typeface="微软雅黑" panose="020B0503020204020204" pitchFamily="34" charset="-122"/>
              <a:ea typeface="微软雅黑" panose="020B0503020204020204" pitchFamily="34" charset="-122"/>
            </a:endParaRPr>
          </a:p>
        </p:txBody>
      </p:sp>
      <p:sp>
        <p:nvSpPr>
          <p:cNvPr id="5" name="副标题 2">
            <a:extLst>
              <a:ext uri="{FF2B5EF4-FFF2-40B4-BE49-F238E27FC236}">
                <a16:creationId xmlns:a16="http://schemas.microsoft.com/office/drawing/2014/main" id="{92F02C87-5395-4C45-896A-7C7C67AFF91E}"/>
              </a:ext>
            </a:extLst>
          </p:cNvPr>
          <p:cNvSpPr txBox="1">
            <a:spLocks/>
          </p:cNvSpPr>
          <p:nvPr/>
        </p:nvSpPr>
        <p:spPr>
          <a:xfrm>
            <a:off x="545237" y="1042618"/>
            <a:ext cx="6246180" cy="6253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ct val="0"/>
              </a:spcBef>
            </a:pPr>
            <a:r>
              <a:rPr lang="en-US" altLang="zh-CN" sz="2000" b="0" i="0" dirty="0">
                <a:effectLst/>
                <a:latin typeface="微软雅黑" panose="020B0503020204020204" pitchFamily="34" charset="-122"/>
                <a:ea typeface="微软雅黑" panose="020B0503020204020204" pitchFamily="34" charset="-122"/>
              </a:rPr>
              <a:t>Deep Learning</a:t>
            </a:r>
            <a:endParaRPr lang="zh-CN" altLang="en-US" sz="20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5379B911-8C79-4FB6-A78B-3BE64D141F1A}"/>
              </a:ext>
            </a:extLst>
          </p:cNvPr>
          <p:cNvSpPr txBox="1"/>
          <p:nvPr/>
        </p:nvSpPr>
        <p:spPr>
          <a:xfrm>
            <a:off x="1228447" y="1416430"/>
            <a:ext cx="9735105" cy="1600438"/>
          </a:xfrm>
          <a:prstGeom prst="rect">
            <a:avLst/>
          </a:prstGeom>
          <a:noFill/>
        </p:spPr>
        <p:txBody>
          <a:bodyPr wrap="square" rtlCol="0">
            <a:spAutoFit/>
          </a:bodyPr>
          <a:lstStyle/>
          <a:p>
            <a:pPr algn="just"/>
            <a:r>
              <a:rPr lang="en-US" altLang="zh-CN" sz="1600" kern="100" dirty="0">
                <a:effectLst/>
                <a:latin typeface="Times New Roman" panose="02020603050405020304" pitchFamily="18" charset="0"/>
                <a:ea typeface="等线" panose="02010600030101010101" pitchFamily="2" charset="-122"/>
                <a:cs typeface="Times New Roman" panose="02020603050405020304" pitchFamily="18" charset="0"/>
              </a:rPr>
              <a:t>They address the image matting problem using deep learning. Given their new dataset, they train a neural network to fully utilize the data. The network consists of two stages . The first stage is a deep convolutional encoder-decoder network which takes an image patch and a </a:t>
            </a:r>
            <a:r>
              <a:rPr lang="en-US" altLang="zh-CN" sz="1600" kern="100" dirty="0" err="1">
                <a:effectLst/>
                <a:latin typeface="Times New Roman" panose="02020603050405020304" pitchFamily="18" charset="0"/>
                <a:ea typeface="等线" panose="02010600030101010101" pitchFamily="2" charset="-122"/>
                <a:cs typeface="Times New Roman" panose="02020603050405020304" pitchFamily="18" charset="0"/>
              </a:rPr>
              <a:t>trimap</a:t>
            </a:r>
            <a:r>
              <a:rPr lang="en-US" altLang="zh-CN" sz="1600" kern="100" dirty="0">
                <a:effectLst/>
                <a:latin typeface="Times New Roman" panose="02020603050405020304" pitchFamily="18" charset="0"/>
                <a:ea typeface="等线" panose="02010600030101010101" pitchFamily="2" charset="-122"/>
                <a:cs typeface="Times New Roman" panose="02020603050405020304" pitchFamily="18" charset="0"/>
              </a:rPr>
              <a:t> as input and is penalized by the alpha prediction loss and a novel compositional loss. The second stage is a small fully convolutional network which refines the alpha prediction from the first network with more accurate alpha values and sharper edges. </a:t>
            </a:r>
            <a:endParaRPr lang="zh-CN" altLang="zh-CN" sz="1600" kern="100" dirty="0">
              <a:effectLst/>
              <a:latin typeface="Times New Roman" panose="02020603050405020304" pitchFamily="18" charset="0"/>
              <a:ea typeface="等线" panose="02010600030101010101" pitchFamily="2" charset="-122"/>
              <a:cs typeface="Times New Roman" panose="02020603050405020304" pitchFamily="18" charset="0"/>
            </a:endParaRPr>
          </a:p>
          <a:p>
            <a:endParaRPr lang="zh-CN" altLang="en-US" dirty="0"/>
          </a:p>
        </p:txBody>
      </p:sp>
      <p:pic>
        <p:nvPicPr>
          <p:cNvPr id="8" name="图片 7">
            <a:extLst>
              <a:ext uri="{FF2B5EF4-FFF2-40B4-BE49-F238E27FC236}">
                <a16:creationId xmlns:a16="http://schemas.microsoft.com/office/drawing/2014/main" id="{978EF9EB-0823-4061-B67A-E76570B6F361}"/>
              </a:ext>
            </a:extLst>
          </p:cNvPr>
          <p:cNvPicPr>
            <a:picLocks noChangeAspect="1"/>
          </p:cNvPicPr>
          <p:nvPr/>
        </p:nvPicPr>
        <p:blipFill>
          <a:blip r:embed="rId2"/>
          <a:stretch>
            <a:fillRect/>
          </a:stretch>
        </p:blipFill>
        <p:spPr>
          <a:xfrm>
            <a:off x="2540492" y="2825319"/>
            <a:ext cx="7111014" cy="2432888"/>
          </a:xfrm>
          <a:prstGeom prst="rect">
            <a:avLst/>
          </a:prstGeom>
        </p:spPr>
      </p:pic>
      <p:sp>
        <p:nvSpPr>
          <p:cNvPr id="9" name="文本框 8">
            <a:extLst>
              <a:ext uri="{FF2B5EF4-FFF2-40B4-BE49-F238E27FC236}">
                <a16:creationId xmlns:a16="http://schemas.microsoft.com/office/drawing/2014/main" id="{32DFB7B8-43DB-406E-8DF3-8BF021C414BC}"/>
              </a:ext>
            </a:extLst>
          </p:cNvPr>
          <p:cNvSpPr txBox="1"/>
          <p:nvPr/>
        </p:nvSpPr>
        <p:spPr>
          <a:xfrm>
            <a:off x="2322007" y="5637320"/>
            <a:ext cx="7344295" cy="523220"/>
          </a:xfrm>
          <a:prstGeom prst="rect">
            <a:avLst/>
          </a:prstGeom>
          <a:noFill/>
        </p:spPr>
        <p:txBody>
          <a:bodyPr wrap="square" rtlCol="0">
            <a:spAutoFit/>
          </a:bodyPr>
          <a:lstStyle/>
          <a:p>
            <a:r>
              <a:rPr lang="en-US" altLang="zh-CN" sz="1400" b="1" i="1" dirty="0">
                <a:solidFill>
                  <a:srgbClr val="000000"/>
                </a:solidFill>
                <a:effectLst/>
                <a:latin typeface="Open Sans" panose="020B0604020202020204" pitchFamily="34" charset="0"/>
              </a:rPr>
              <a:t>Ning Xu, Brian Price, Scott Cohen, Thomas Huang</a:t>
            </a:r>
            <a:r>
              <a:rPr lang="en-US" altLang="zh-CN" sz="1400" b="0" i="0" dirty="0">
                <a:solidFill>
                  <a:srgbClr val="000000"/>
                </a:solidFill>
                <a:effectLst/>
                <a:latin typeface="Open Sans" panose="020B0604020202020204" pitchFamily="34" charset="0"/>
              </a:rPr>
              <a:t>; Proceedings of the IEEE Conference on Computer Vision and Pattern Recognition (CVPR), 2017, pp. 2970-2979</a:t>
            </a:r>
            <a:endParaRPr lang="zh-CN" altLang="en-US" sz="1400" dirty="0"/>
          </a:p>
        </p:txBody>
      </p:sp>
    </p:spTree>
    <p:extLst>
      <p:ext uri="{BB962C8B-B14F-4D97-AF65-F5344CB8AC3E}">
        <p14:creationId xmlns:p14="http://schemas.microsoft.com/office/powerpoint/2010/main" val="2551749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C1D9E6A4-EFD3-438B-B70C-21D739EF019C}"/>
              </a:ext>
            </a:extLst>
          </p:cNvPr>
          <p:cNvSpPr>
            <a:spLocks noGrp="1"/>
          </p:cNvSpPr>
          <p:nvPr>
            <p:ph type="title"/>
          </p:nvPr>
        </p:nvSpPr>
        <p:spPr>
          <a:xfrm>
            <a:off x="838200" y="417250"/>
            <a:ext cx="10515600" cy="625368"/>
          </a:xfrm>
        </p:spPr>
        <p:txBody>
          <a:bodyPr>
            <a:normAutofit fontScale="90000"/>
          </a:bodyPr>
          <a:lstStyle/>
          <a:p>
            <a:r>
              <a:rPr lang="en-US" altLang="zh-CN" sz="4000" b="1" dirty="0">
                <a:latin typeface="微软雅黑" panose="020B0503020204020204" pitchFamily="34" charset="-122"/>
                <a:ea typeface="微软雅黑" panose="020B0503020204020204" pitchFamily="34" charset="-122"/>
              </a:rPr>
              <a:t>Sprint 4 Plan</a:t>
            </a:r>
            <a:endParaRPr lang="zh-CN" altLang="en-US" sz="4000" b="1" dirty="0">
              <a:latin typeface="微软雅黑" panose="020B0503020204020204" pitchFamily="34" charset="-122"/>
              <a:ea typeface="微软雅黑" panose="020B0503020204020204" pitchFamily="34" charset="-122"/>
            </a:endParaRPr>
          </a:p>
        </p:txBody>
      </p:sp>
      <p:sp>
        <p:nvSpPr>
          <p:cNvPr id="5" name="副标题 2">
            <a:extLst>
              <a:ext uri="{FF2B5EF4-FFF2-40B4-BE49-F238E27FC236}">
                <a16:creationId xmlns:a16="http://schemas.microsoft.com/office/drawing/2014/main" id="{782268BB-C87B-4F60-8550-AFBD49E3D804}"/>
              </a:ext>
            </a:extLst>
          </p:cNvPr>
          <p:cNvSpPr txBox="1">
            <a:spLocks/>
          </p:cNvSpPr>
          <p:nvPr/>
        </p:nvSpPr>
        <p:spPr>
          <a:xfrm>
            <a:off x="838200" y="3116315"/>
            <a:ext cx="8749683" cy="10561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ct val="0"/>
              </a:spcBef>
            </a:pPr>
            <a:r>
              <a:rPr lang="en-US" altLang="zh-CN" sz="2000" b="0" i="0" dirty="0">
                <a:effectLst/>
                <a:latin typeface="微软雅黑" panose="020B0503020204020204" pitchFamily="34" charset="-122"/>
                <a:ea typeface="微软雅黑" panose="020B0503020204020204" pitchFamily="34" charset="-122"/>
              </a:rPr>
              <a:t>Combine background elimination algorithms with 3d reconstruction algorithms and test them</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9605560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752</TotalTime>
  <Words>630</Words>
  <Application>Microsoft Office PowerPoint</Application>
  <PresentationFormat>宽屏</PresentationFormat>
  <Paragraphs>22</Paragraphs>
  <Slides>6</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6</vt:i4>
      </vt:variant>
    </vt:vector>
  </HeadingPairs>
  <TitlesOfParts>
    <vt:vector size="13" baseType="lpstr">
      <vt:lpstr>等线</vt:lpstr>
      <vt:lpstr>等线 Light</vt:lpstr>
      <vt:lpstr>微软雅黑</vt:lpstr>
      <vt:lpstr>Arial</vt:lpstr>
      <vt:lpstr>Open Sans</vt:lpstr>
      <vt:lpstr>Times New Roman</vt:lpstr>
      <vt:lpstr>Office 主题​​</vt:lpstr>
      <vt:lpstr>Background Elimination</vt:lpstr>
      <vt:lpstr>Final Goal</vt:lpstr>
      <vt:lpstr>Performance</vt:lpstr>
      <vt:lpstr>Method</vt:lpstr>
      <vt:lpstr>Method</vt:lpstr>
      <vt:lpstr>Sprint 4 Plan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Background Elimination</dc:title>
  <dc:creator>Wang Jiahao</dc:creator>
  <cp:lastModifiedBy>Wang Jiahao</cp:lastModifiedBy>
  <cp:revision>4</cp:revision>
  <dcterms:created xsi:type="dcterms:W3CDTF">2021-11-17T08:24:01Z</dcterms:created>
  <dcterms:modified xsi:type="dcterms:W3CDTF">2021-11-17T20:57:27Z</dcterms:modified>
</cp:coreProperties>
</file>

<file path=docProps/thumbnail.jpeg>
</file>